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0" autoAdjust="0"/>
    <p:restoredTop sz="94660"/>
  </p:normalViewPr>
  <p:slideViewPr>
    <p:cSldViewPr snapToGrid="0">
      <p:cViewPr varScale="1">
        <p:scale>
          <a:sx n="59" d="100"/>
          <a:sy n="59" d="100"/>
        </p:scale>
        <p:origin x="262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3013" y="6448040"/>
            <a:ext cx="5143500" cy="1725606"/>
          </a:xfrm>
        </p:spPr>
        <p:txBody>
          <a:bodyPr wrap="none" anchor="t">
            <a:normAutofit/>
          </a:bodyPr>
          <a:lstStyle>
            <a:lvl1pPr algn="r">
              <a:defRPr sz="5400" b="0" spc="-169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012" y="5532047"/>
            <a:ext cx="5143500" cy="893422"/>
          </a:xfrm>
        </p:spPr>
        <p:txBody>
          <a:bodyPr anchor="b">
            <a:normAutofit/>
          </a:bodyPr>
          <a:lstStyle>
            <a:lvl1pPr marL="0" indent="0" algn="r">
              <a:buNone/>
              <a:defRPr sz="18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74A2-E2C7-47DD-8454-C6333FEBDCE1}" type="datetimeFigureOut">
              <a:rPr lang="ro-RO" smtClean="0"/>
              <a:t>06.12.2023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36F2-3A2B-4896-B153-80AE645B5FA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33666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308122"/>
            <a:ext cx="5915025" cy="1183513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381" y="1426283"/>
            <a:ext cx="5915025" cy="4881839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7491634"/>
            <a:ext cx="5914132" cy="985793"/>
          </a:xfrm>
        </p:spPr>
        <p:txBody>
          <a:bodyPr/>
          <a:lstStyle>
            <a:lvl1pPr marL="0" indent="0">
              <a:buNone/>
              <a:defRPr sz="9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74A2-E2C7-47DD-8454-C6333FEBDCE1}" type="datetimeFigureOut">
              <a:rPr lang="ro-RO" smtClean="0"/>
              <a:t>06.12.2023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36F2-3A2B-4896-B153-80AE645B5FA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4514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3"/>
            <a:ext cx="5915025" cy="5105164"/>
          </a:xfrm>
        </p:spPr>
        <p:txBody>
          <a:bodyPr anchor="ctr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6484688"/>
            <a:ext cx="5914132" cy="2169304"/>
          </a:xfrm>
        </p:spPr>
        <p:txBody>
          <a:bodyPr anchor="ctr"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74A2-E2C7-47DD-8454-C6333FEBDCE1}" type="datetimeFigureOut">
              <a:rPr lang="ro-RO" smtClean="0"/>
              <a:t>06.12.2023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36F2-3A2B-4896-B153-80AE645B5FA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28732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494" y="527403"/>
            <a:ext cx="5232798" cy="4323084"/>
          </a:xfrm>
        </p:spPr>
        <p:txBody>
          <a:bodyPr anchor="ctr"/>
          <a:lstStyle>
            <a:lvl1pPr>
              <a:defRPr sz="24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67863" y="4861360"/>
            <a:ext cx="4923168" cy="792954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487" y="6502498"/>
            <a:ext cx="5913239" cy="2151494"/>
          </a:xfrm>
        </p:spPr>
        <p:txBody>
          <a:bodyPr anchor="ctr">
            <a:normAutofit/>
          </a:bodyPr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74A2-E2C7-47DD-8454-C6333FEBDCE1}" type="datetimeFigureOut">
              <a:rPr lang="ro-RO" smtClean="0"/>
              <a:t>06.12.2023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36F2-3A2B-4896-B153-80AE645B5FA1}" type="slidenum">
              <a:rPr lang="ro-RO" smtClean="0"/>
              <a:t>‹#›</a:t>
            </a:fld>
            <a:endParaRPr lang="ro-RO"/>
          </a:p>
        </p:txBody>
      </p:sp>
      <p:sp>
        <p:nvSpPr>
          <p:cNvPr id="9" name="TextBox 8"/>
          <p:cNvSpPr txBox="1"/>
          <p:nvPr/>
        </p:nvSpPr>
        <p:spPr>
          <a:xfrm>
            <a:off x="624962" y="1136524"/>
            <a:ext cx="342900" cy="844676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45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71269" y="3962400"/>
            <a:ext cx="342900" cy="844676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45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7667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361177"/>
            <a:ext cx="5915025" cy="3628206"/>
          </a:xfrm>
        </p:spPr>
        <p:txBody>
          <a:bodyPr anchor="b">
            <a:normAutofit/>
          </a:bodyPr>
          <a:lstStyle>
            <a:lvl1pPr>
              <a:defRPr sz="30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7006395"/>
            <a:ext cx="5914132" cy="1647597"/>
          </a:xfrm>
        </p:spPr>
        <p:txBody>
          <a:bodyPr anchor="t"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74A2-E2C7-47DD-8454-C6333FEBDCE1}" type="datetimeFigureOut">
              <a:rPr lang="ro-RO" smtClean="0"/>
              <a:t>06.12.2023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36F2-3A2B-4896-B153-80AE645B5FA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20322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52221" y="2724150"/>
            <a:ext cx="1657613" cy="832378"/>
          </a:xfrm>
        </p:spPr>
        <p:txBody>
          <a:bodyPr anchor="b">
            <a:noAutofit/>
          </a:bodyPr>
          <a:lstStyle>
            <a:lvl1pPr marL="0" indent="0">
              <a:buNone/>
              <a:defRPr sz="135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763199" y="3714750"/>
            <a:ext cx="1646635" cy="5184599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80747" y="2724150"/>
            <a:ext cx="1651636" cy="832378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35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574811" y="3714750"/>
            <a:ext cx="1657572" cy="5184599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03833" y="2724150"/>
            <a:ext cx="1649314" cy="832378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35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4403833" y="3714750"/>
            <a:ext cx="1649314" cy="5184599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74A2-E2C7-47DD-8454-C6333FEBDCE1}" type="datetimeFigureOut">
              <a:rPr lang="ro-RO" smtClean="0"/>
              <a:t>06.12.2023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36F2-3A2B-4896-B153-80AE645B5FA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49346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749298" y="6207505"/>
            <a:ext cx="1653779" cy="832378"/>
          </a:xfrm>
        </p:spPr>
        <p:txBody>
          <a:bodyPr anchor="b">
            <a:noAutofit/>
          </a:bodyPr>
          <a:lstStyle>
            <a:lvl1pPr marL="0" indent="0">
              <a:buNone/>
              <a:defRPr sz="135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49298" y="3259178"/>
            <a:ext cx="1653779" cy="22013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749298" y="7039885"/>
            <a:ext cx="1653779" cy="952162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70061" y="6207505"/>
            <a:ext cx="1648421" cy="832378"/>
          </a:xfrm>
        </p:spPr>
        <p:txBody>
          <a:bodyPr anchor="b">
            <a:noAutofit/>
          </a:bodyPr>
          <a:lstStyle>
            <a:lvl1pPr marL="0" indent="0">
              <a:buNone/>
              <a:defRPr sz="135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570060" y="3259178"/>
            <a:ext cx="1648421" cy="22013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569300" y="7039883"/>
            <a:ext cx="1650604" cy="952162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389932" y="6207505"/>
            <a:ext cx="1649314" cy="832378"/>
          </a:xfrm>
        </p:spPr>
        <p:txBody>
          <a:bodyPr anchor="b">
            <a:noAutofit/>
          </a:bodyPr>
          <a:lstStyle>
            <a:lvl1pPr marL="0" indent="0">
              <a:buNone/>
              <a:defRPr sz="135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389931" y="3259178"/>
            <a:ext cx="1649314" cy="22013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4389861" y="7039881"/>
            <a:ext cx="1651499" cy="952162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74A2-E2C7-47DD-8454-C6333FEBDCE1}" type="datetimeFigureOut">
              <a:rPr lang="ro-RO" smtClean="0"/>
              <a:t>06.12.2023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36F2-3A2B-4896-B153-80AE645B5FA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20420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74A2-E2C7-47DD-8454-C6333FEBDCE1}" type="datetimeFigureOut">
              <a:rPr lang="ro-RO" smtClean="0"/>
              <a:t>06.12.2023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36F2-3A2B-4896-B153-80AE645B5FA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53142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74A2-E2C7-47DD-8454-C6333FEBDCE1}" type="datetimeFigureOut">
              <a:rPr lang="ro-RO" smtClean="0"/>
              <a:t>06.12.2023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36F2-3A2B-4896-B153-80AE645B5FA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0859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74A2-E2C7-47DD-8454-C6333FEBDCE1}" type="datetimeFigureOut">
              <a:rPr lang="ro-RO" smtClean="0"/>
              <a:t>06.12.2023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36F2-3A2B-4896-B153-80AE645B5FA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27423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80674" y="6448040"/>
            <a:ext cx="5143500" cy="1725606"/>
          </a:xfrm>
        </p:spPr>
        <p:txBody>
          <a:bodyPr wrap="none" anchor="t">
            <a:normAutofit/>
          </a:bodyPr>
          <a:lstStyle>
            <a:lvl1pPr algn="l">
              <a:defRPr sz="5400" b="0" spc="-169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80674" y="5532046"/>
            <a:ext cx="5143500" cy="892410"/>
          </a:xfrm>
        </p:spPr>
        <p:txBody>
          <a:bodyPr anchor="b">
            <a:normAutofit/>
          </a:bodyPr>
          <a:lstStyle>
            <a:lvl1pPr marL="0" indent="0" algn="l">
              <a:buNone/>
              <a:defRPr sz="18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74A2-E2C7-47DD-8454-C6333FEBDCE1}" type="datetimeFigureOut">
              <a:rPr lang="ro-RO" smtClean="0"/>
              <a:t>06.12.2023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36F2-3A2B-4896-B153-80AE645B5FA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0844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0000" y="2637014"/>
            <a:ext cx="2826684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54910" y="2637014"/>
            <a:ext cx="2831603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74A2-E2C7-47DD-8454-C6333FEBDCE1}" type="datetimeFigureOut">
              <a:rPr lang="ro-RO" smtClean="0"/>
              <a:t>06.12.2023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36F2-3A2B-4896-B153-80AE645B5FA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0281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000" y="2428347"/>
            <a:ext cx="2826684" cy="1190095"/>
          </a:xfrm>
        </p:spPr>
        <p:txBody>
          <a:bodyPr anchor="b">
            <a:normAutofit/>
          </a:bodyPr>
          <a:lstStyle>
            <a:lvl1pPr marL="0" indent="0">
              <a:buNone/>
              <a:defRPr sz="15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000" y="3618442"/>
            <a:ext cx="2826684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4910" y="2428347"/>
            <a:ext cx="2832496" cy="119009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54910" y="3618442"/>
            <a:ext cx="2832496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74A2-E2C7-47DD-8454-C6333FEBDCE1}" type="datetimeFigureOut">
              <a:rPr lang="ro-RO" smtClean="0"/>
              <a:t>06.12.2023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36F2-3A2B-4896-B153-80AE645B5FA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15344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74A2-E2C7-47DD-8454-C6333FEBDCE1}" type="datetimeFigureOut">
              <a:rPr lang="ro-RO" smtClean="0"/>
              <a:t>06.12.2023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36F2-3A2B-4896-B153-80AE645B5FA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251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74A2-E2C7-47DD-8454-C6333FEBDCE1}" type="datetimeFigureOut">
              <a:rPr lang="ro-RO" smtClean="0"/>
              <a:t>06.12.2023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36F2-3A2B-4896-B153-80AE645B5FA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96578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001" y="2971800"/>
            <a:ext cx="2054264" cy="5505627"/>
          </a:xfrm>
        </p:spPr>
        <p:txBody>
          <a:bodyPr>
            <a:normAutofit/>
          </a:bodyPr>
          <a:lstStyle>
            <a:lvl1pPr marL="0" indent="0">
              <a:buNone/>
              <a:defRPr sz="105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74A2-E2C7-47DD-8454-C6333FEBDCE1}" type="datetimeFigureOut">
              <a:rPr lang="ro-RO" smtClean="0"/>
              <a:t>06.12.2023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36F2-3A2B-4896-B153-80AE645B5FA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705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001" y="2971800"/>
            <a:ext cx="2054264" cy="5505627"/>
          </a:xfrm>
        </p:spPr>
        <p:txBody>
          <a:bodyPr>
            <a:normAutofit/>
          </a:bodyPr>
          <a:lstStyle>
            <a:lvl1pPr marL="0" indent="0">
              <a:buNone/>
              <a:defRPr sz="105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74A2-E2C7-47DD-8454-C6333FEBDCE1}" type="datetimeFigureOut">
              <a:rPr lang="ro-RO" smtClean="0"/>
              <a:t>06.12.2023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36F2-3A2B-4896-B153-80AE645B5FA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6210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000" y="2637014"/>
            <a:ext cx="5756513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9FE74A2-E2C7-47DD-8454-C6333FEBDCE1}" type="datetimeFigureOut">
              <a:rPr lang="ro-RO" smtClean="0"/>
              <a:t>06.12.2023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3F2A36F2-3A2B-4896-B153-80AE645B5FA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391359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3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5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2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5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5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tele@bucuresti.insse.r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35F7F-2335-4E51-82EE-8B264C0F8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7252" y="1690254"/>
            <a:ext cx="5143500" cy="3447011"/>
          </a:xfrm>
        </p:spPr>
        <p:txBody>
          <a:bodyPr>
            <a:normAutofit/>
          </a:bodyPr>
          <a:lstStyle/>
          <a:p>
            <a:pPr algn="ctr"/>
            <a:r>
              <a:rPr lang="ro-RO" sz="8000" b="1" dirty="0">
                <a:solidFill>
                  <a:schemeClr val="tx1"/>
                </a:solidFill>
              </a:rPr>
              <a:t>CE   ESTE </a:t>
            </a:r>
            <a:br>
              <a:rPr lang="ro-RO" sz="8000" b="1" dirty="0">
                <a:solidFill>
                  <a:schemeClr val="tx1"/>
                </a:solidFill>
              </a:rPr>
            </a:br>
            <a:r>
              <a:rPr lang="ro-RO" sz="8000" b="1" dirty="0">
                <a:solidFill>
                  <a:schemeClr val="tx1"/>
                </a:solidFill>
              </a:rPr>
              <a:t>STATISTICA </a:t>
            </a:r>
            <a:br>
              <a:rPr lang="ro-RO" sz="8000" b="1" dirty="0">
                <a:solidFill>
                  <a:schemeClr val="tx1"/>
                </a:solidFill>
              </a:rPr>
            </a:br>
            <a:r>
              <a:rPr lang="ro-RO" sz="8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2319BB-16A3-459C-B1F1-95FD05069DE9}"/>
              </a:ext>
            </a:extLst>
          </p:cNvPr>
          <p:cNvSpPr txBox="1"/>
          <p:nvPr/>
        </p:nvSpPr>
        <p:spPr>
          <a:xfrm>
            <a:off x="832918" y="5256415"/>
            <a:ext cx="41713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sym typeface="Wingdings 2" panose="05020102010507070707" pitchFamily="18" charset="2"/>
              </a:rPr>
              <a:t>  </a:t>
            </a:r>
            <a:r>
              <a:rPr lang="ro-RO" sz="2800" b="1" dirty="0"/>
              <a:t>Este o știință …</a:t>
            </a:r>
          </a:p>
          <a:p>
            <a:r>
              <a:rPr lang="ro-RO" sz="2800" b="1" dirty="0">
                <a:sym typeface="Wingdings 2" panose="05020102010507070707" pitchFamily="18" charset="2"/>
              </a:rPr>
              <a:t> </a:t>
            </a:r>
            <a:r>
              <a:rPr lang="ro-RO" sz="2800" b="1" dirty="0"/>
              <a:t>Este o disciplină ...</a:t>
            </a:r>
          </a:p>
          <a:p>
            <a:endParaRPr lang="ro-RO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FB6AED-62D9-4A5A-B8A3-F71985AA17F0}"/>
              </a:ext>
            </a:extLst>
          </p:cNvPr>
          <p:cNvSpPr txBox="1"/>
          <p:nvPr/>
        </p:nvSpPr>
        <p:spPr>
          <a:xfrm>
            <a:off x="832918" y="6210395"/>
            <a:ext cx="565170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o-RO" sz="2000" b="1" i="1" dirty="0">
              <a:solidFill>
                <a:schemeClr val="tx2">
                  <a:lumMod val="75000"/>
                </a:schemeClr>
              </a:solidFill>
              <a:sym typeface="Wingdings 2" panose="05020102010507070707" pitchFamily="18" charset="2"/>
            </a:endParaRPr>
          </a:p>
          <a:p>
            <a:r>
              <a:rPr lang="ro-RO" sz="2000" b="1" i="1" dirty="0">
                <a:solidFill>
                  <a:schemeClr val="tx2">
                    <a:lumMod val="75000"/>
                  </a:schemeClr>
                </a:solidFill>
                <a:sym typeface="Wingdings 2" panose="05020102010507070707" pitchFamily="18" charset="2"/>
              </a:rPr>
              <a:t>și totodată este:</a:t>
            </a:r>
          </a:p>
          <a:p>
            <a:endParaRPr lang="ro-RO" sz="2000" b="1" i="1" dirty="0">
              <a:solidFill>
                <a:schemeClr val="tx2">
                  <a:lumMod val="75000"/>
                </a:schemeClr>
              </a:solidFill>
              <a:sym typeface="Wingdings 2" panose="05020102010507070707" pitchFamily="18" charset="2"/>
            </a:endParaRPr>
          </a:p>
          <a:p>
            <a:r>
              <a:rPr lang="ro-RO" sz="2400" b="1" dirty="0">
                <a:solidFill>
                  <a:schemeClr val="tx2">
                    <a:lumMod val="75000"/>
                  </a:schemeClr>
                </a:solidFill>
                <a:sym typeface="Wingdings 2" panose="05020102010507070707" pitchFamily="18" charset="2"/>
              </a:rPr>
              <a:t></a:t>
            </a:r>
            <a:r>
              <a:rPr lang="ro-RO" sz="2400" b="1" dirty="0">
                <a:solidFill>
                  <a:schemeClr val="tx2">
                    <a:lumMod val="75000"/>
                  </a:schemeClr>
                </a:solidFill>
              </a:rPr>
              <a:t> Este un domeniu de activitate …</a:t>
            </a:r>
          </a:p>
          <a:p>
            <a:r>
              <a:rPr lang="ro-RO" sz="2400" b="1" dirty="0">
                <a:solidFill>
                  <a:schemeClr val="tx2">
                    <a:lumMod val="75000"/>
                  </a:schemeClr>
                </a:solidFill>
              </a:rPr>
              <a:t>     </a:t>
            </a:r>
            <a:r>
              <a:rPr lang="ro-RO" sz="2400" b="1" dirty="0">
                <a:solidFill>
                  <a:schemeClr val="tx2">
                    <a:lumMod val="75000"/>
                  </a:schemeClr>
                </a:solidFill>
                <a:sym typeface="Wingdings 2" panose="05020102010507070707" pitchFamily="18" charset="2"/>
              </a:rPr>
              <a:t> </a:t>
            </a:r>
            <a:r>
              <a:rPr lang="ro-RO" sz="2400" b="1" dirty="0">
                <a:solidFill>
                  <a:schemeClr val="tx2">
                    <a:lumMod val="75000"/>
                  </a:schemeClr>
                </a:solidFill>
              </a:rPr>
              <a:t>Este o știință de graniță …</a:t>
            </a:r>
          </a:p>
          <a:p>
            <a:r>
              <a:rPr lang="ro-RO" sz="2400" b="1" dirty="0">
                <a:solidFill>
                  <a:schemeClr val="tx2">
                    <a:lumMod val="75000"/>
                  </a:schemeClr>
                </a:solidFill>
              </a:rPr>
              <a:t>          </a:t>
            </a:r>
            <a:r>
              <a:rPr lang="ro-RO" sz="2400" b="1" dirty="0">
                <a:solidFill>
                  <a:schemeClr val="tx2">
                    <a:lumMod val="75000"/>
                  </a:schemeClr>
                </a:solidFill>
                <a:sym typeface="Wingdings 2" panose="05020102010507070707" pitchFamily="18" charset="2"/>
              </a:rPr>
              <a:t> </a:t>
            </a:r>
            <a:r>
              <a:rPr lang="ro-RO" sz="2400" b="1" dirty="0">
                <a:solidFill>
                  <a:schemeClr val="tx2">
                    <a:lumMod val="75000"/>
                  </a:schemeClr>
                </a:solidFill>
              </a:rPr>
              <a:t>Este o știință metodologică …</a:t>
            </a:r>
            <a:endParaRPr lang="ro-RO" sz="28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o-RO" sz="2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711E43-F3A6-4A76-9E73-B3A2750AB9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60" y="227549"/>
            <a:ext cx="985715" cy="985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337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DB2C8-223C-48A9-85C0-3620F9D88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0" y="1696729"/>
            <a:ext cx="5915025" cy="713962"/>
          </a:xfrm>
        </p:spPr>
        <p:txBody>
          <a:bodyPr>
            <a:normAutofit/>
          </a:bodyPr>
          <a:lstStyle/>
          <a:p>
            <a:r>
              <a:rPr lang="ro-RO" sz="3200" b="1" i="1" dirty="0"/>
              <a:t>Ce este statistica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6BBF6-B81E-4E0C-8DB5-D3E1A030F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4876" y="3132512"/>
            <a:ext cx="4034443" cy="4997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sz="3200" b="1" dirty="0"/>
              <a:t>Este o știință …</a:t>
            </a:r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r>
              <a:rPr lang="ro-RO" sz="2400" dirty="0"/>
              <a:t>… pentru că: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sz="2400" dirty="0"/>
              <a:t> studiază regularitățile cu care fenomenele economice </a:t>
            </a:r>
            <a:r>
              <a:rPr lang="ro-RO" sz="2400" dirty="0" err="1"/>
              <a:t>şi</a:t>
            </a:r>
            <a:r>
              <a:rPr lang="ro-RO" sz="2400" dirty="0"/>
              <a:t> sociale se produc,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sz="2400" dirty="0"/>
              <a:t>evidențiază gradul de influență a factorilor și mutațiile structurale din interiorul fenomenelor,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sz="2400" dirty="0"/>
              <a:t>permite extinderea cunoașterii fenomenelor studiate.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662578-3176-466E-A428-BBE45AAE7F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60" y="227549"/>
            <a:ext cx="985715" cy="9857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27B6E6-5A84-4B28-A967-4E2C6706AE7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13" y="3132512"/>
            <a:ext cx="788324" cy="78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670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DB2C8-223C-48A9-85C0-3620F9D88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0" y="1696729"/>
            <a:ext cx="5915025" cy="713962"/>
          </a:xfrm>
        </p:spPr>
        <p:txBody>
          <a:bodyPr>
            <a:normAutofit/>
          </a:bodyPr>
          <a:lstStyle/>
          <a:p>
            <a:r>
              <a:rPr lang="ro-RO" sz="3200" b="1" i="1" dirty="0"/>
              <a:t>Ce este statistica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6BBF6-B81E-4E0C-8DB5-D3E1A030F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4876" y="3132512"/>
            <a:ext cx="4034443" cy="4997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sz="3200" b="1" dirty="0"/>
              <a:t>Este o disciplină …</a:t>
            </a:r>
            <a:endParaRPr lang="ro-RO" dirty="0"/>
          </a:p>
          <a:p>
            <a:pPr marL="0" indent="0">
              <a:buNone/>
            </a:pPr>
            <a:endParaRPr lang="ro-RO" sz="2400" dirty="0"/>
          </a:p>
          <a:p>
            <a:pPr marL="0" indent="0">
              <a:buNone/>
            </a:pPr>
            <a:r>
              <a:rPr lang="ro-RO" sz="2400" dirty="0"/>
              <a:t>… al cărei </a:t>
            </a:r>
            <a:r>
              <a:rPr lang="ro-RO" sz="2400" i="1" dirty="0"/>
              <a:t>obiect de studiu </a:t>
            </a:r>
            <a:r>
              <a:rPr lang="ro-RO" sz="2400" dirty="0"/>
              <a:t>îl reprezintă fenomenele de masă, numite colectivități statistice sau populații, statistice în care acționează legi statistice </a:t>
            </a:r>
          </a:p>
          <a:p>
            <a:pPr marL="0" indent="0">
              <a:buNone/>
            </a:pPr>
            <a:r>
              <a:rPr lang="ro-RO" sz="2400" dirty="0"/>
              <a:t>... și care folosește metode proprii de descriere și analiză.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662578-3176-466E-A428-BBE45AAE7F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60" y="227549"/>
            <a:ext cx="985715" cy="9857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28698E6-0FEE-475F-8780-0BC21586EEC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13" y="3132512"/>
            <a:ext cx="788324" cy="78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197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DB2C8-223C-48A9-85C0-3620F9D88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0" y="1696729"/>
            <a:ext cx="5915025" cy="713962"/>
          </a:xfrm>
        </p:spPr>
        <p:txBody>
          <a:bodyPr>
            <a:normAutofit/>
          </a:bodyPr>
          <a:lstStyle/>
          <a:p>
            <a:r>
              <a:rPr lang="ro-RO" sz="3200" b="1" i="1" dirty="0"/>
              <a:t>Ce este statistica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6BBF6-B81E-4E0C-8DB5-D3E1A030F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4876" y="3132512"/>
            <a:ext cx="4034443" cy="56845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sz="3200" b="1" dirty="0"/>
              <a:t>Este un domeniu de activitate …</a:t>
            </a:r>
            <a:endParaRPr lang="ro-RO" sz="2400" dirty="0"/>
          </a:p>
          <a:p>
            <a:pPr marL="0" indent="0">
              <a:buNone/>
            </a:pPr>
            <a:endParaRPr lang="ro-RO" sz="2400" dirty="0"/>
          </a:p>
          <a:p>
            <a:pPr marL="0" indent="0">
              <a:buNone/>
            </a:pPr>
            <a:r>
              <a:rPr lang="ro-RO" sz="2400" dirty="0"/>
              <a:t>… prin care se realizează etapele: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sz="2400" dirty="0"/>
              <a:t>de culegere,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sz="2400" dirty="0"/>
              <a:t>prelucrare,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sz="2400" dirty="0"/>
              <a:t>interpretare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sz="2400" dirty="0"/>
              <a:t>și valorificare a datelor privind fenomenele de </a:t>
            </a:r>
            <a:r>
              <a:rPr lang="ro-RO" sz="2400" dirty="0" smtClean="0"/>
              <a:t>masă </a:t>
            </a:r>
            <a:endParaRPr lang="ro-RO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662578-3176-466E-A428-BBE45AAE7F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60" y="227549"/>
            <a:ext cx="985715" cy="9857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C311EB4-2C1B-4D61-8C7D-BDCD98A4ADB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13" y="3132512"/>
            <a:ext cx="788324" cy="78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780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DB2C8-223C-48A9-85C0-3620F9D88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0" y="1696729"/>
            <a:ext cx="5915025" cy="713962"/>
          </a:xfrm>
        </p:spPr>
        <p:txBody>
          <a:bodyPr>
            <a:normAutofit/>
          </a:bodyPr>
          <a:lstStyle/>
          <a:p>
            <a:r>
              <a:rPr lang="ro-RO" sz="3200" b="1" i="1" dirty="0"/>
              <a:t>Ce este statistica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6BBF6-B81E-4E0C-8DB5-D3E1A030F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4876" y="3132512"/>
            <a:ext cx="4034443" cy="6028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sz="3200" b="1" dirty="0"/>
              <a:t>Este o știință metodologică …</a:t>
            </a:r>
            <a:endParaRPr lang="ro-RO" dirty="0"/>
          </a:p>
          <a:p>
            <a:pPr marL="0" indent="0">
              <a:buNone/>
            </a:pPr>
            <a:endParaRPr lang="ro-RO" sz="2400" dirty="0"/>
          </a:p>
          <a:p>
            <a:pPr marL="0" indent="0">
              <a:buNone/>
            </a:pPr>
            <a:r>
              <a:rPr lang="pt-BR" sz="2400" dirty="0"/>
              <a:t>… constând într-o colecţie de metode</a:t>
            </a:r>
            <a:r>
              <a:rPr lang="ro-RO" sz="2400" dirty="0"/>
              <a:t> </a:t>
            </a:r>
            <a:r>
              <a:rPr lang="ro-RO" sz="2400" dirty="0" smtClean="0"/>
              <a:t>științifice</a:t>
            </a:r>
            <a:r>
              <a:rPr lang="en-US" sz="2400" dirty="0" smtClean="0"/>
              <a:t> </a:t>
            </a:r>
            <a:r>
              <a:rPr lang="en-US" sz="2400" dirty="0" err="1" smtClean="0"/>
              <a:t>ce</a:t>
            </a:r>
            <a:r>
              <a:rPr lang="en-US" sz="2400" dirty="0" smtClean="0"/>
              <a:t> </a:t>
            </a:r>
            <a:r>
              <a:rPr lang="ro-RO" sz="2400" dirty="0" smtClean="0"/>
              <a:t>utilizează</a:t>
            </a:r>
            <a:r>
              <a:rPr lang="pt-BR" sz="2400" dirty="0" smtClean="0"/>
              <a:t>  concepte </a:t>
            </a:r>
            <a:r>
              <a:rPr lang="ro-RO" sz="2400" dirty="0"/>
              <a:t>cuantificabile, verificabile și </a:t>
            </a:r>
            <a:r>
              <a:rPr lang="ro-RO" sz="2400" dirty="0" smtClean="0"/>
              <a:t>reproductibile și </a:t>
            </a:r>
            <a:r>
              <a:rPr lang="ro-RO" sz="2400" dirty="0"/>
              <a:t>prin care se furnizează modalități obiective de </a:t>
            </a:r>
            <a:r>
              <a:rPr lang="pt-BR" sz="2400" dirty="0"/>
              <a:t>cunoaşter</a:t>
            </a:r>
            <a:r>
              <a:rPr lang="ro-RO" sz="2400" dirty="0"/>
              <a:t>e a </a:t>
            </a:r>
            <a:r>
              <a:rPr lang="pt-BR" sz="2400" dirty="0"/>
              <a:t>realităţii</a:t>
            </a:r>
            <a:r>
              <a:rPr lang="ro-RO" sz="2400" dirty="0"/>
              <a:t> </a:t>
            </a:r>
            <a:r>
              <a:rPr lang="ro-RO" sz="2400" dirty="0" err="1"/>
              <a:t>socio</a:t>
            </a:r>
            <a:r>
              <a:rPr lang="ro-RO" sz="2400" dirty="0"/>
              <a:t>-economice</a:t>
            </a:r>
            <a:r>
              <a:rPr lang="pt-BR" sz="2400" dirty="0"/>
              <a:t>.</a:t>
            </a:r>
            <a:endParaRPr lang="ro-RO" sz="2400" dirty="0"/>
          </a:p>
          <a:p>
            <a:endParaRPr lang="ro-RO" dirty="0"/>
          </a:p>
          <a:p>
            <a:pPr marL="0" indent="0">
              <a:buNone/>
            </a:pPr>
            <a:endParaRPr lang="ro-RO" sz="2400" dirty="0"/>
          </a:p>
          <a:p>
            <a:pPr marL="0" indent="0">
              <a:buNone/>
            </a:pPr>
            <a:endParaRPr lang="ro-RO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662578-3176-466E-A428-BBE45AAE7F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60" y="227549"/>
            <a:ext cx="985715" cy="9857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6084E9F-3175-44CE-A6A3-5C79A24292F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13" y="3132512"/>
            <a:ext cx="788324" cy="78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641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DB2C8-223C-48A9-85C0-3620F9D88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0" y="1696729"/>
            <a:ext cx="5915025" cy="713962"/>
          </a:xfrm>
        </p:spPr>
        <p:txBody>
          <a:bodyPr>
            <a:normAutofit/>
          </a:bodyPr>
          <a:lstStyle/>
          <a:p>
            <a:r>
              <a:rPr lang="ro-RO" sz="3200" b="1" i="1" dirty="0"/>
              <a:t>Ce este statistica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6BBF6-B81E-4E0C-8DB5-D3E1A030F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4876" y="3132513"/>
            <a:ext cx="4034443" cy="4986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b="1" dirty="0"/>
              <a:t>Este o ştiinţă de graniţă …</a:t>
            </a:r>
            <a:endParaRPr lang="ro-RO" dirty="0"/>
          </a:p>
          <a:p>
            <a:pPr marL="0" indent="0">
              <a:buNone/>
            </a:pPr>
            <a:endParaRPr lang="ro-RO" sz="2400" dirty="0"/>
          </a:p>
          <a:p>
            <a:pPr marL="0" indent="0">
              <a:buNone/>
            </a:pPr>
            <a:r>
              <a:rPr lang="pt-BR" sz="2400" dirty="0"/>
              <a:t>… alături de econometrie, psihologie economică ş.a., </a:t>
            </a:r>
            <a:r>
              <a:rPr lang="pt-BR" sz="2400" i="1" dirty="0"/>
              <a:t>constând în folosirea instrumentelor formale furnizate de matematică în cunoaşterea celorlalte domenii</a:t>
            </a:r>
            <a:r>
              <a:rPr lang="pt-BR" sz="2400" dirty="0"/>
              <a:t>: economie, sociologie, medicină, politică etc.</a:t>
            </a:r>
            <a:endParaRPr lang="ro-RO" sz="2400" dirty="0"/>
          </a:p>
          <a:p>
            <a:endParaRPr lang="ro-RO" dirty="0"/>
          </a:p>
          <a:p>
            <a:pPr marL="0" indent="0">
              <a:buNone/>
            </a:pPr>
            <a:endParaRPr lang="ro-RO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662578-3176-466E-A428-BBE45AAE7F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60" y="227549"/>
            <a:ext cx="985715" cy="985715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2B12DBA-BEB0-4C1C-AA80-A45048883F4C}"/>
              </a:ext>
            </a:extLst>
          </p:cNvPr>
          <p:cNvSpPr txBox="1">
            <a:spLocks/>
          </p:cNvSpPr>
          <p:nvPr/>
        </p:nvSpPr>
        <p:spPr>
          <a:xfrm>
            <a:off x="775856" y="7593677"/>
            <a:ext cx="4969624" cy="1622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5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2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5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5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o-RO" sz="3200" b="1" i="1" dirty="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rPr>
              <a:t>Așadar, statistica </a:t>
            </a:r>
            <a:r>
              <a:rPr lang="pt-BR" sz="3200" b="1" i="1" dirty="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rPr>
              <a:t>este un omnibus al cunoaşterii</a:t>
            </a:r>
            <a:r>
              <a:rPr lang="ro-RO" sz="3200" b="1" i="1" dirty="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rPr>
              <a:t> </a:t>
            </a:r>
            <a:r>
              <a:rPr lang="pt-BR" sz="3200" b="1" i="1" dirty="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rPr>
              <a:t>empirice.</a:t>
            </a:r>
            <a:endParaRPr lang="ro-RO" sz="3200" b="1" i="1" dirty="0">
              <a:gradFill flip="none" rotWithShape="1">
                <a:gsLst>
                  <a:gs pos="28000">
                    <a:schemeClr val="tx1">
                      <a:lumMod val="93000"/>
                    </a:schemeClr>
                  </a:gs>
                  <a:gs pos="0">
                    <a:schemeClr val="bg1">
                      <a:lumMod val="25000"/>
                      <a:lumOff val="75000"/>
                    </a:schemeClr>
                  </a:gs>
                  <a:gs pos="100000">
                    <a:schemeClr val="tx2">
                      <a:lumMod val="0"/>
                      <a:lumOff val="100000"/>
                    </a:schemeClr>
                  </a:gs>
                </a:gsLst>
                <a:lin ang="4800000" scaled="0"/>
                <a:tileRect/>
              </a:gradFill>
              <a:latin typeface="+mj-lt"/>
              <a:ea typeface="+mj-ea"/>
              <a:cs typeface="+mj-cs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o-RO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E3C8A85-0F2F-4FAF-AC5C-DE67E62276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170" y="3761466"/>
            <a:ext cx="1386970" cy="238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464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DB2C8-223C-48A9-85C0-3620F9D88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0" y="1696729"/>
            <a:ext cx="5915025" cy="713962"/>
          </a:xfrm>
        </p:spPr>
        <p:txBody>
          <a:bodyPr>
            <a:normAutofit fontScale="90000"/>
          </a:bodyPr>
          <a:lstStyle/>
          <a:p>
            <a:r>
              <a:rPr lang="ro-RO" sz="3200" b="1" i="1" dirty="0"/>
              <a:t>Pentru ce este necesară statistica?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6BBF6-B81E-4E0C-8DB5-D3E1A030F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007" y="2510050"/>
            <a:ext cx="4034443" cy="2802775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pt-BR" sz="3200" dirty="0">
                <a:solidFill>
                  <a:schemeClr val="tx2">
                    <a:lumMod val="75000"/>
                  </a:schemeClr>
                </a:solidFill>
              </a:rPr>
              <a:t>Pentru că suntem în mod curent utilizatori şi furnizori de informaţie, fie în viaţa particulară fie în cea profesională.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662578-3176-466E-A428-BBE45AAE7F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60" y="227549"/>
            <a:ext cx="985715" cy="985715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46B75A7-673C-4DC8-9C28-2223ACE9A485}"/>
              </a:ext>
            </a:extLst>
          </p:cNvPr>
          <p:cNvSpPr txBox="1">
            <a:spLocks/>
          </p:cNvSpPr>
          <p:nvPr/>
        </p:nvSpPr>
        <p:spPr>
          <a:xfrm>
            <a:off x="1570290" y="5108865"/>
            <a:ext cx="4034443" cy="2234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5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2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5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5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pt-BR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Pentru că suntem adesea decidenţi şi calitatea deciziilor noastre depinde de o bună informare.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D5F1972-8A1C-41F1-89C2-1EEFD90D4A6A}"/>
              </a:ext>
            </a:extLst>
          </p:cNvPr>
          <p:cNvSpPr txBox="1">
            <a:spLocks/>
          </p:cNvSpPr>
          <p:nvPr/>
        </p:nvSpPr>
        <p:spPr>
          <a:xfrm>
            <a:off x="3041073" y="7389668"/>
            <a:ext cx="4034443" cy="2308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5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2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5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5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pt-BR" sz="3200" dirty="0"/>
              <a:t>Pentru că suntem adesea interpreţi şi calitatea înţelegerii noastre depinde de o bună cunoaştere.</a:t>
            </a:r>
            <a:endParaRPr lang="ro-RO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0F7F78-0823-4484-ACA3-6E6A7C6EA3E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92" y="2369438"/>
            <a:ext cx="532015" cy="5247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F5B301-CFD6-43A5-934C-EF573667DD2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75" y="4953000"/>
            <a:ext cx="532015" cy="5247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CDD86F5-A467-413E-91EB-479E811C919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239" y="7236415"/>
            <a:ext cx="532015" cy="52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932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DB2C8-223C-48A9-85C0-3620F9D88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0" y="1696729"/>
            <a:ext cx="5915025" cy="713962"/>
          </a:xfrm>
        </p:spPr>
        <p:txBody>
          <a:bodyPr>
            <a:normAutofit/>
          </a:bodyPr>
          <a:lstStyle/>
          <a:p>
            <a:r>
              <a:rPr lang="ro-RO" sz="3200" b="1" i="1" dirty="0"/>
              <a:t>Ce înseamnă gândirea statistică?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6BBF6-B81E-4E0C-8DB5-D3E1A030F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3219" y="2617123"/>
            <a:ext cx="4268586" cy="3229495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pt-BR" sz="3200" dirty="0">
                <a:solidFill>
                  <a:schemeClr val="tx2">
                    <a:lumMod val="75000"/>
                  </a:schemeClr>
                </a:solidFill>
              </a:rPr>
              <a:t>Înseamnă recunoaşterea variaţiei în orice proces şi fenomen şi mai înseamnă că studiind această variaţie şi cauzele ei vom găsi noi cunoştinţe şi vom putea lua decizii mai bune.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662578-3176-466E-A428-BBE45AAE7F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60" y="227549"/>
            <a:ext cx="985715" cy="985715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46B75A7-673C-4DC8-9C28-2223ACE9A485}"/>
              </a:ext>
            </a:extLst>
          </p:cNvPr>
          <p:cNvSpPr txBox="1">
            <a:spLocks/>
          </p:cNvSpPr>
          <p:nvPr/>
        </p:nvSpPr>
        <p:spPr>
          <a:xfrm>
            <a:off x="2307353" y="6244938"/>
            <a:ext cx="4034443" cy="2234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5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2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5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5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pt-BR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Înseamnă o înţelegere concretă, rapidă, în context şi în corelaţie a realităţii economice şi sociale.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4C3FE15-1868-4816-B726-387DE5F6FF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72" y="2349731"/>
            <a:ext cx="1155729" cy="14224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7CAD3A-5B53-46DF-9B65-6E80F6B814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775" y="5846618"/>
            <a:ext cx="1155729" cy="142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156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DB2C8-223C-48A9-85C0-3620F9D88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8902" y="995120"/>
            <a:ext cx="5219250" cy="713962"/>
          </a:xfrm>
        </p:spPr>
        <p:txBody>
          <a:bodyPr>
            <a:noAutofit/>
          </a:bodyPr>
          <a:lstStyle/>
          <a:p>
            <a:r>
              <a:rPr lang="ro-RO" sz="2000" b="1" i="1" dirty="0"/>
              <a:t>INSTITUTUL NAŢIONAL DE STATISTICĂ</a:t>
            </a:r>
            <a:r>
              <a:rPr lang="ro-RO" sz="1800" b="1" i="1" dirty="0"/>
              <a:t/>
            </a:r>
            <a:br>
              <a:rPr lang="ro-RO" sz="1800" b="1" i="1" dirty="0"/>
            </a:br>
            <a:r>
              <a:rPr lang="ro-RO" sz="1800" b="1" i="1" dirty="0"/>
              <a:t>DIRECŢIA REGIONALĂ DE STATISTICĂ A MUNICIPIULUI BUCUREŞTI</a:t>
            </a:r>
            <a:endParaRPr lang="ro-RO" sz="20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6BBF6-B81E-4E0C-8DB5-D3E1A030F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284" y="2617123"/>
            <a:ext cx="4491521" cy="412727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pt-BR" sz="3200" dirty="0">
                <a:solidFill>
                  <a:schemeClr val="tx1"/>
                </a:solidFill>
              </a:rPr>
              <a:t>Dacă vă place să fiţi o persoană informată,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pt-BR" sz="3200" dirty="0">
                <a:solidFill>
                  <a:schemeClr val="tx1"/>
                </a:solidFill>
              </a:rPr>
              <a:t>contactaţi-ne la :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pt-BR" sz="3200" dirty="0">
                <a:solidFill>
                  <a:schemeClr val="tx1"/>
                </a:solidFill>
                <a:hlinkClick r:id="rId2"/>
              </a:rPr>
              <a:t>tele@bucuresti.insse.ro</a:t>
            </a:r>
            <a:r>
              <a:rPr lang="ro-RO" sz="3200" dirty="0">
                <a:solidFill>
                  <a:schemeClr val="tx1"/>
                </a:solidFill>
              </a:rPr>
              <a:t> </a:t>
            </a:r>
            <a:endParaRPr lang="pt-BR" sz="3200" dirty="0">
              <a:solidFill>
                <a:schemeClr val="tx1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pt-BR" sz="2900" dirty="0">
                <a:solidFill>
                  <a:schemeClr val="tx1"/>
                </a:solidFill>
              </a:rPr>
              <a:t>telefon/fax:</a:t>
            </a:r>
            <a:r>
              <a:rPr lang="ro-RO" sz="2900" dirty="0">
                <a:solidFill>
                  <a:schemeClr val="tx1"/>
                </a:solidFill>
              </a:rPr>
              <a:t> </a:t>
            </a:r>
            <a:r>
              <a:rPr lang="pt-BR" sz="2900" dirty="0">
                <a:solidFill>
                  <a:schemeClr val="tx1"/>
                </a:solidFill>
              </a:rPr>
              <a:t>021.3151007; 021.3141148</a:t>
            </a:r>
          </a:p>
          <a:p>
            <a:pPr marL="0" indent="0" algn="ctr">
              <a:lnSpc>
                <a:spcPct val="110000"/>
              </a:lnSpc>
              <a:buNone/>
            </a:pPr>
            <a:endParaRPr lang="ro-RO" sz="32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pt-BR" sz="3200" b="1" dirty="0">
                <a:solidFill>
                  <a:schemeClr val="tx1"/>
                </a:solidFill>
              </a:rPr>
              <a:t>Vă aducem la cunoştinţă că </a:t>
            </a:r>
            <a:endParaRPr lang="ro-RO" sz="3200" b="1" dirty="0">
              <a:solidFill>
                <a:schemeClr val="tx1"/>
              </a:solidFill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pt-BR" sz="3200" b="1" dirty="0">
                <a:solidFill>
                  <a:schemeClr val="tx1"/>
                </a:solidFill>
              </a:rPr>
              <a:t>accesul la baza de date statistice </a:t>
            </a:r>
            <a:r>
              <a:rPr lang="pt-BR" sz="3200" b="1" dirty="0">
                <a:solidFill>
                  <a:schemeClr val="tx1"/>
                </a:solidFill>
                <a:latin typeface="Antique Olive Compact" panose="020B0904030504030204" pitchFamily="34" charset="0"/>
              </a:rPr>
              <a:t>Tempo-online</a:t>
            </a:r>
            <a:endParaRPr lang="ro-RO" sz="3200" b="1" dirty="0">
              <a:solidFill>
                <a:schemeClr val="tx1"/>
              </a:solidFill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pt-BR" sz="3200" b="1" dirty="0">
                <a:solidFill>
                  <a:schemeClr val="tx1"/>
                </a:solidFill>
              </a:rPr>
              <a:t>este </a:t>
            </a:r>
            <a:r>
              <a:rPr lang="pt-BR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gratuit</a:t>
            </a:r>
            <a:r>
              <a:rPr lang="pt-BR" sz="3200" b="1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662578-3176-466E-A428-BBE45AAE7F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87" y="859244"/>
            <a:ext cx="985715" cy="9857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992C920-1B60-4D19-89A9-52A94D31FE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5993" y="6949159"/>
            <a:ext cx="2804908" cy="2103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258460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47</TotalTime>
  <Words>391</Words>
  <Application>Microsoft Office PowerPoint</Application>
  <PresentationFormat>A4 Paper (210x297 mm)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Antique Olive Compact</vt:lpstr>
      <vt:lpstr>Arial</vt:lpstr>
      <vt:lpstr>Corbel</vt:lpstr>
      <vt:lpstr>Wingdings</vt:lpstr>
      <vt:lpstr>Wingdings 2</vt:lpstr>
      <vt:lpstr>Depth</vt:lpstr>
      <vt:lpstr>CE   ESTE  STATISTICA  ?</vt:lpstr>
      <vt:lpstr>Ce este statistica ?</vt:lpstr>
      <vt:lpstr>Ce este statistica ?</vt:lpstr>
      <vt:lpstr>Ce este statistica ?</vt:lpstr>
      <vt:lpstr>Ce este statistica ?</vt:lpstr>
      <vt:lpstr>Ce este statistica ?</vt:lpstr>
      <vt:lpstr>Pentru ce este necesară statistica?</vt:lpstr>
      <vt:lpstr>Ce înseamnă gândirea statistică?</vt:lpstr>
      <vt:lpstr>INSTITUTUL NAŢIONAL DE STATISTICĂ DIRECŢIA REGIONALĂ DE STATISTICĂ A MUNICIPIULUI BUCUREŞTI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   ESTE  STATISTICA  ?</dc:title>
  <dc:creator>Mihaela Florentina Serban</dc:creator>
  <cp:lastModifiedBy>Corina Sacala</cp:lastModifiedBy>
  <cp:revision>7</cp:revision>
  <dcterms:created xsi:type="dcterms:W3CDTF">2023-10-20T04:17:23Z</dcterms:created>
  <dcterms:modified xsi:type="dcterms:W3CDTF">2023-12-06T10:05:49Z</dcterms:modified>
</cp:coreProperties>
</file>